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18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Default Extension="jpeg" ContentType="image/jpeg"/>
  <Override PartName="/ppt/slideLayouts/slideLayout3.xml" ContentType="application/vnd.openxmlformats-officedocument.presentationml.slideLayout+xml"/>
  <Override PartName="/ppt/notesSlides/notesSlide17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4048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75" r:id="rId6"/>
    <p:sldId id="260" r:id="rId7"/>
    <p:sldId id="261" r:id="rId8"/>
    <p:sldId id="262" r:id="rId9"/>
    <p:sldId id="263" r:id="rId10"/>
    <p:sldId id="264" r:id="rId11"/>
    <p:sldId id="276" r:id="rId12"/>
    <p:sldId id="277" r:id="rId13"/>
    <p:sldId id="278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309" autoAdjust="0"/>
    <p:restoredTop sz="94660"/>
  </p:normalViewPr>
  <p:slideViewPr>
    <p:cSldViewPr snapToGrid="0">
      <p:cViewPr>
        <p:scale>
          <a:sx n="69" d="100"/>
          <a:sy n="69" d="100"/>
        </p:scale>
        <p:origin x="-1302" y="-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" name="Google Shape;39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402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" name="Google Shape;40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" name="Google Shape;446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0" name="Google Shape;36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" name="Google Shape;39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457200" y="3699804"/>
            <a:ext cx="8305800" cy="1143000"/>
          </a:xfrm>
        </p:spPr>
        <p:txBody>
          <a:bodyPr>
            <a:noAutofit/>
          </a:bodyPr>
          <a:lstStyle>
            <a:lvl1pPr marL="0" indent="0" algn="ctr">
              <a:buNone/>
              <a:defRPr sz="2200" spc="100" baseline="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Title 27"/>
          <p:cNvSpPr>
            <a:spLocks noGrp="1"/>
          </p:cNvSpPr>
          <p:nvPr>
            <p:ph type="ctrTitle"/>
          </p:nvPr>
        </p:nvSpPr>
        <p:spPr>
          <a:xfrm>
            <a:off x="457200" y="1433732"/>
            <a:ext cx="8305800" cy="1981200"/>
          </a:xfrm>
          <a:ln w="6350" cap="rnd">
            <a:noFill/>
          </a:ln>
        </p:spPr>
        <p:txBody>
          <a:bodyPr anchor="b" anchorCtr="0">
            <a:noAutofit/>
          </a:bodyPr>
          <a:lstStyle>
            <a:lvl1pPr algn="ctr">
              <a:defRPr lang="en-US" sz="4800" b="0" dirty="0">
                <a:ln w="3200">
                  <a:solidFill>
                    <a:schemeClr val="bg2">
                      <a:shade val="75000"/>
                      <a:alpha val="25000"/>
                    </a:schemeClr>
                  </a:solidFill>
                  <a:prstDash val="solid"/>
                  <a:round/>
                </a:ln>
                <a:solidFill>
                  <a:srgbClr val="F9F9F9"/>
                </a:solidFill>
                <a:effectLst>
                  <a:innerShdw blurRad="50800" dist="25400" dir="13500000">
                    <a:srgbClr val="000000">
                      <a:alpha val="70000"/>
                    </a:srgbClr>
                  </a:inn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463626" y="3550126"/>
            <a:ext cx="2971800" cy="1588"/>
          </a:xfrm>
          <a:prstGeom prst="line">
            <a:avLst/>
          </a:prstGeom>
          <a:ln w="9525" cap="flat" cmpd="sng" algn="ctr">
            <a:solidFill>
              <a:schemeClr val="bg2">
                <a:tint val="20000"/>
              </a:schemeClr>
            </a:solidFill>
            <a:prstDash val="solid"/>
          </a:ln>
          <a:effectLst>
            <a:outerShdw blurRad="31750" dir="2700000" algn="tl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4708574" y="3550126"/>
            <a:ext cx="2971800" cy="1588"/>
          </a:xfrm>
          <a:prstGeom prst="line">
            <a:avLst/>
          </a:prstGeom>
          <a:ln w="9525" cap="flat" cmpd="sng" algn="ctr">
            <a:solidFill>
              <a:schemeClr val="bg2">
                <a:tint val="20000"/>
              </a:schemeClr>
            </a:solidFill>
            <a:prstDash val="solid"/>
          </a:ln>
          <a:effectLst>
            <a:outerShdw blurRad="31750" dir="2700000" algn="tl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/>
        </p:nvSpPr>
        <p:spPr>
          <a:xfrm>
            <a:off x="4540348" y="3526302"/>
            <a:ext cx="45720" cy="45720"/>
          </a:xfrm>
          <a:prstGeom prst="ellipse">
            <a:avLst/>
          </a:prstGeom>
          <a:effectLst>
            <a:outerShdw blurRad="31750" dir="2700000" algn="tl" rotWithShape="0">
              <a:srgbClr val="000000">
                <a:alpha val="55000"/>
              </a:srgbClr>
            </a:outerShdw>
          </a:effectLst>
        </p:spPr>
        <p:style>
          <a:lnRef idx="2">
            <a:schemeClr val="accent2"/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5" name="Date Placeholder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B5D01-798F-432D-B7C6-736339134F6A}" type="datetimeFigureOut">
              <a:rPr lang="en-US" smtClean="0"/>
              <a:pPr/>
              <a:t>6/19/2021</a:t>
            </a:fld>
            <a:endParaRPr lang="en-US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89176C-F76F-4398-BE2B-56D79D75711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B5D01-798F-432D-B7C6-736339134F6A}" type="datetimeFigureOut">
              <a:rPr lang="en-US" smtClean="0"/>
              <a:pPr/>
              <a:t>6/19/2021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9176C-F76F-4398-BE2B-56D79D75711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B5D01-798F-432D-B7C6-736339134F6A}" type="datetimeFigureOut">
              <a:rPr lang="en-US" smtClean="0"/>
              <a:pPr/>
              <a:t>6/19/2021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9176C-F76F-4398-BE2B-56D79D75711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457200" y="1524000"/>
            <a:ext cx="82296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 algn="ctr">
              <a:defRPr/>
            </a:lvl1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-IN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 rtlCol="0" anchor="b" anchorCtr="0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B5D01-798F-432D-B7C6-736339134F6A}" type="datetimeFigureOut">
              <a:rPr lang="en-US" smtClean="0"/>
              <a:pPr/>
              <a:t>6/19/2021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9176C-F76F-4398-BE2B-56D79D75711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505200"/>
            <a:ext cx="7924800" cy="1371600"/>
          </a:xfrm>
        </p:spPr>
        <p:txBody>
          <a:bodyPr>
            <a:noAutofit/>
          </a:bodyPr>
          <a:lstStyle>
            <a:lvl1pPr algn="l" rtl="0">
              <a:spcBef>
                <a:spcPct val="0"/>
              </a:spcBef>
              <a:buNone/>
              <a:defRPr lang="en-US" sz="4800" b="0" dirty="0">
                <a:ln w="3200">
                  <a:solidFill>
                    <a:schemeClr val="bg2">
                      <a:shade val="25000"/>
                      <a:alpha val="25000"/>
                    </a:schemeClr>
                  </a:solidFill>
                  <a:prstDash val="solid"/>
                  <a:round/>
                </a:ln>
                <a:solidFill>
                  <a:srgbClr val="F9F9F9"/>
                </a:solidFill>
                <a:effectLst>
                  <a:innerShdw blurRad="38100" dist="25400" dir="13500000">
                    <a:prstClr val="black">
                      <a:alpha val="70000"/>
                    </a:prstClr>
                  </a:inn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958864"/>
            <a:ext cx="7924800" cy="984736"/>
          </a:xfrm>
        </p:spPr>
        <p:txBody>
          <a:bodyPr anchor="t"/>
          <a:lstStyle>
            <a:lvl1pPr marL="0" indent="0">
              <a:buNone/>
              <a:defRPr sz="2000" spc="100" baseline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685800" y="4916992"/>
            <a:ext cx="7924800" cy="4301"/>
          </a:xfrm>
          <a:prstGeom prst="line">
            <a:avLst/>
          </a:prstGeom>
          <a:noFill/>
          <a:ln w="9525" cap="flat" cmpd="sng" algn="ctr">
            <a:solidFill>
              <a:srgbClr val="E9E9E8"/>
            </a:solidFill>
            <a:prstDash val="solid"/>
          </a:ln>
          <a:effectLst>
            <a:outerShdw blurRad="31750" dir="2700000" algn="tl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B5D01-798F-432D-B7C6-736339134F6A}" type="datetimeFigureOut">
              <a:rPr lang="en-US" smtClean="0"/>
              <a:pPr/>
              <a:t>6/19/2021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9176C-F76F-4398-BE2B-56D79D75711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half" idx="1"/>
          </p:nvPr>
        </p:nvSpPr>
        <p:spPr>
          <a:xfrm>
            <a:off x="457200" y="1524000"/>
            <a:ext cx="4059936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half" idx="2"/>
          </p:nvPr>
        </p:nvSpPr>
        <p:spPr>
          <a:xfrm>
            <a:off x="4648200" y="1524000"/>
            <a:ext cx="4059936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9176C-F76F-4398-BE2B-56D79D75711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B5D01-798F-432D-B7C6-736339134F6A}" type="datetimeFigureOut">
              <a:rPr lang="en-US" smtClean="0"/>
              <a:pPr/>
              <a:t>6/19/2021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99593"/>
            <a:ext cx="4040188" cy="762000"/>
          </a:xfrm>
          <a:noFill/>
          <a:ln w="25400" cap="rnd" cmpd="sng" algn="ctr">
            <a:noFill/>
            <a:prstDash val="solid"/>
          </a:ln>
          <a:effectLst>
            <a:softEdge rad="63500"/>
          </a:effectLst>
          <a:sp3d prstMaterial="flat"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91440" tIns="45720" rIns="91440" bIns="45720" anchor="b">
            <a:noAutofit/>
          </a:bodyPr>
          <a:lstStyle>
            <a:lvl1pPr marL="0" indent="0" algn="l">
              <a:spcBef>
                <a:spcPts val="0"/>
              </a:spcBef>
              <a:buNone/>
              <a:defRPr sz="2600" b="1">
                <a:solidFill>
                  <a:schemeClr val="tx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32" name="Content Placeholder 31"/>
          <p:cNvSpPr>
            <a:spLocks noGrp="1"/>
          </p:cNvSpPr>
          <p:nvPr>
            <p:ph sz="half" idx="2"/>
          </p:nvPr>
        </p:nvSpPr>
        <p:spPr>
          <a:xfrm>
            <a:off x="457200" y="2201896"/>
            <a:ext cx="4038600" cy="3913632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34" name="Content Placeholder 33"/>
          <p:cNvSpPr>
            <a:spLocks noGrp="1"/>
          </p:cNvSpPr>
          <p:nvPr>
            <p:ph sz="quarter" idx="4"/>
          </p:nvPr>
        </p:nvSpPr>
        <p:spPr>
          <a:xfrm>
            <a:off x="4649788" y="2201896"/>
            <a:ext cx="4038600" cy="3913632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143000"/>
          </a:xfrm>
        </p:spPr>
        <p:txBody>
          <a:bodyPr anchor="b" anchorCtr="0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idx="3"/>
          </p:nvPr>
        </p:nvSpPr>
        <p:spPr>
          <a:xfrm>
            <a:off x="4648200" y="1399593"/>
            <a:ext cx="4040188" cy="762000"/>
          </a:xfrm>
          <a:noFill/>
          <a:ln w="25400" cap="rnd" cmpd="sng" algn="ctr">
            <a:noFill/>
            <a:prstDash val="solid"/>
          </a:ln>
          <a:effectLst>
            <a:softEdge rad="63500"/>
          </a:effec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91440" tIns="45720" rIns="91440" bIns="45720" anchor="b">
            <a:noAutofit/>
          </a:bodyPr>
          <a:lstStyle>
            <a:lvl1pPr marL="0" indent="0" algn="l">
              <a:spcBef>
                <a:spcPts val="0"/>
              </a:spcBef>
              <a:buNone/>
              <a:defRPr sz="2600" b="1" baseline="0">
                <a:solidFill>
                  <a:schemeClr val="tx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cxnSp>
        <p:nvCxnSpPr>
          <p:cNvPr id="10" name="Straight Connector 9"/>
          <p:cNvCxnSpPr/>
          <p:nvPr/>
        </p:nvCxnSpPr>
        <p:spPr>
          <a:xfrm>
            <a:off x="562945" y="2180219"/>
            <a:ext cx="3749040" cy="1588"/>
          </a:xfrm>
          <a:prstGeom prst="line">
            <a:avLst/>
          </a:prstGeom>
          <a:noFill/>
          <a:ln w="12700" cap="flat" cmpd="sng" algn="ctr">
            <a:solidFill>
              <a:schemeClr val="bg2">
                <a:tint val="20000"/>
              </a:schemeClr>
            </a:solidFill>
            <a:prstDash val="solid"/>
          </a:ln>
          <a:effectLst>
            <a:outerShdw blurRad="34925" dir="2700000" algn="tl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4754880" y="2180219"/>
            <a:ext cx="3749040" cy="1588"/>
          </a:xfrm>
          <a:prstGeom prst="line">
            <a:avLst/>
          </a:prstGeom>
          <a:noFill/>
          <a:ln w="12700" cap="flat" cmpd="sng" algn="ctr">
            <a:solidFill>
              <a:schemeClr val="bg2">
                <a:tint val="20000"/>
              </a:schemeClr>
            </a:solidFill>
            <a:prstDash val="solid"/>
          </a:ln>
          <a:effectLst>
            <a:outerShdw blurRad="34925" dir="2700000" algn="tl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B5D01-798F-432D-B7C6-736339134F6A}" type="datetimeFigureOut">
              <a:rPr lang="en-US" smtClean="0"/>
              <a:pPr/>
              <a:t>6/19/2021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9176C-F76F-4398-BE2B-56D79D75711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B5D01-798F-432D-B7C6-736339134F6A}" type="datetimeFigureOut">
              <a:rPr lang="en-US" smtClean="0"/>
              <a:pPr/>
              <a:t>6/19/2021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9176C-F76F-4398-BE2B-56D79D75711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Content Placeholder 28"/>
          <p:cNvSpPr>
            <a:spLocks noGrp="1"/>
          </p:cNvSpPr>
          <p:nvPr>
            <p:ph sz="quarter" idx="1"/>
          </p:nvPr>
        </p:nvSpPr>
        <p:spPr>
          <a:xfrm>
            <a:off x="457200" y="457200"/>
            <a:ext cx="6248400" cy="5715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781800" y="1600200"/>
            <a:ext cx="1984248" cy="3733800"/>
          </a:xfrm>
        </p:spPr>
        <p:txBody>
          <a:bodyPr tIns="45720" bIns="45720" anchor="t" anchorCtr="0"/>
          <a:lstStyle>
            <a:lvl1pPr marL="0" indent="0">
              <a:lnSpc>
                <a:spcPct val="1250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31" name="Title 30"/>
          <p:cNvSpPr>
            <a:spLocks noGrp="1"/>
          </p:cNvSpPr>
          <p:nvPr>
            <p:ph type="title"/>
          </p:nvPr>
        </p:nvSpPr>
        <p:spPr>
          <a:xfrm>
            <a:off x="6781800" y="457200"/>
            <a:ext cx="1981200" cy="1066800"/>
          </a:xfrm>
        </p:spPr>
        <p:txBody>
          <a:bodyPr lIns="91440" tIns="91440" anchor="b" anchorCtr="0"/>
          <a:lstStyle>
            <a:lvl1pPr algn="l">
              <a:buNone/>
              <a:defRPr sz="1800" b="1" spc="-50" baseline="0">
                <a:ln w="3175"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661B5D01-798F-432D-B7C6-736339134F6A}" type="datetimeFigureOut">
              <a:rPr lang="en-US" smtClean="0"/>
              <a:pPr/>
              <a:t>6/19/2021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589176C-F76F-4398-BE2B-56D79D75711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29400" y="457200"/>
            <a:ext cx="2057400" cy="1066800"/>
          </a:xfrm>
        </p:spPr>
        <p:txBody>
          <a:bodyPr lIns="91440" tIns="91440" anchor="b" anchorCtr="0"/>
          <a:lstStyle>
            <a:lvl1pPr algn="l">
              <a:buNone/>
              <a:defRPr sz="1800" b="1" spc="-50" baseline="0">
                <a:ln w="3175"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57200" y="457200"/>
            <a:ext cx="6019800" cy="5562600"/>
          </a:xfrm>
          <a:solidFill>
            <a:schemeClr val="tx2">
              <a:tint val="40000"/>
            </a:schemeClr>
          </a:solidFill>
          <a:effectLst>
            <a:outerShdw blurRad="88900" sx="103000" sy="103000" algn="ctr" rotWithShape="0">
              <a:prstClr val="black">
                <a:alpha val="32000"/>
              </a:prstClr>
            </a:outerShdw>
            <a:softEdge rad="127000"/>
          </a:effectLst>
        </p:spPr>
        <p:txBody>
          <a:bodyPr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</a:lstStyle>
          <a:p>
            <a:r>
              <a:rPr kumimoji="0" lang="en-US" smtClean="0"/>
              <a:t>Click icon to add picture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29400" y="1600200"/>
            <a:ext cx="2057400" cy="4419600"/>
          </a:xfrm>
        </p:spPr>
        <p:txBody>
          <a:bodyPr anchor="t" anchorCtr="0"/>
          <a:lstStyle>
            <a:lvl1pPr marL="0" indent="0">
              <a:lnSpc>
                <a:spcPct val="125000"/>
              </a:lnSpc>
              <a:spcAft>
                <a:spcPts val="1000"/>
              </a:spcAft>
              <a:buFontTx/>
              <a:buNone/>
              <a:defRPr sz="1600" b="0">
                <a:solidFill>
                  <a:schemeClr val="tx2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B5D01-798F-432D-B7C6-736339134F6A}" type="datetimeFigureOut">
              <a:rPr lang="en-US" smtClean="0"/>
              <a:pPr/>
              <a:t>6/19/2021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89176C-F76F-4398-BE2B-56D79D75711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457200" y="1447800"/>
            <a:ext cx="8229600" cy="46783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4" name="Date Placeholder 23"/>
          <p:cNvSpPr>
            <a:spLocks noGrp="1"/>
          </p:cNvSpPr>
          <p:nvPr>
            <p:ph type="dt" sz="half" idx="2"/>
          </p:nvPr>
        </p:nvSpPr>
        <p:spPr>
          <a:xfrm>
            <a:off x="5791200" y="6203667"/>
            <a:ext cx="2590800" cy="384048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661B5D01-798F-432D-B7C6-736339134F6A}" type="datetimeFigureOut">
              <a:rPr lang="en-US" smtClean="0"/>
              <a:pPr/>
              <a:t>6/19/2021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2133600" y="6203667"/>
            <a:ext cx="358140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4"/>
          </p:nvPr>
        </p:nvSpPr>
        <p:spPr>
          <a:xfrm>
            <a:off x="8410575" y="6181531"/>
            <a:ext cx="609600" cy="457200"/>
          </a:xfrm>
          <a:prstGeom prst="rect">
            <a:avLst/>
          </a:prstGeom>
          <a:noFill/>
        </p:spPr>
        <p:txBody>
          <a:bodyPr vert="horz" lIns="0" tIns="0" rIns="0" bIns="0" anchor="ctr" anchorCtr="0">
            <a:noAutofit/>
          </a:bodyPr>
          <a:lstStyle>
            <a:lvl1pPr algn="ctr" eaLnBrk="1" latinLnBrk="0" hangingPunct="1">
              <a:defRPr kumimoji="0" sz="1600" baseline="0">
                <a:solidFill>
                  <a:schemeClr val="tx2"/>
                </a:solidFill>
              </a:defRPr>
            </a:lvl1pPr>
          </a:lstStyle>
          <a:p>
            <a:fld id="{B589176C-F76F-4398-BE2B-56D79D75711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itle Placeholder 4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19200"/>
          </a:xfrm>
          <a:prstGeom prst="rect">
            <a:avLst/>
          </a:prstGeom>
          <a:ln w="6350" cap="rnd">
            <a:noFill/>
          </a:ln>
        </p:spPr>
        <p:txBody>
          <a:bodyPr vert="horz" anchor="b" anchorCtr="0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4049" r:id="rId1"/>
    <p:sldLayoutId id="2147484050" r:id="rId2"/>
    <p:sldLayoutId id="2147484051" r:id="rId3"/>
    <p:sldLayoutId id="2147484052" r:id="rId4"/>
    <p:sldLayoutId id="2147484053" r:id="rId5"/>
    <p:sldLayoutId id="2147484054" r:id="rId6"/>
    <p:sldLayoutId id="2147484055" r:id="rId7"/>
    <p:sldLayoutId id="2147484056" r:id="rId8"/>
    <p:sldLayoutId id="2147484057" r:id="rId9"/>
    <p:sldLayoutId id="2147484058" r:id="rId10"/>
    <p:sldLayoutId id="2147484059" r:id="rId11"/>
  </p:sldLayoutIdLst>
  <p:hf sldNum="0" hdr="0" ftr="0" dt="0"/>
  <p:txStyles>
    <p:titleStyle>
      <a:lvl1pPr algn="l" rtl="0" eaLnBrk="1" latinLnBrk="0" hangingPunct="1">
        <a:spcBef>
          <a:spcPct val="0"/>
        </a:spcBef>
        <a:buNone/>
        <a:defRPr kumimoji="0" lang="en-US" sz="4200" b="0" kern="1200" spc="-100" baseline="0" dirty="0">
          <a:ln w="3200">
            <a:solidFill>
              <a:schemeClr val="bg2">
                <a:shade val="75000"/>
                <a:alpha val="25000"/>
              </a:schemeClr>
            </a:solidFill>
            <a:prstDash val="solid"/>
            <a:round/>
          </a:ln>
          <a:solidFill>
            <a:srgbClr val="F9F9F9"/>
          </a:solidFill>
          <a:effectLst>
            <a:innerShdw blurRad="50800" dist="25400" dir="13500000">
              <a:prstClr val="black">
                <a:alpha val="70000"/>
              </a:prstClr>
            </a:innerShdw>
          </a:effectLst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2"/>
        </a:buClr>
        <a:buSzPct val="8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300"/>
        </a:spcBef>
        <a:buClr>
          <a:schemeClr val="accent2">
            <a:shade val="75000"/>
          </a:schemeClr>
        </a:buClr>
        <a:buSzPct val="85000"/>
        <a:buFont typeface="Wingdings 2"/>
        <a:buChar char=""/>
        <a:defRPr kumimoji="0"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005840" indent="-228600" algn="l" rtl="0" eaLnBrk="1" latinLnBrk="0" hangingPunct="1">
        <a:spcBef>
          <a:spcPts val="300"/>
        </a:spcBef>
        <a:buClr>
          <a:schemeClr val="accent2">
            <a:shade val="50000"/>
          </a:schemeClr>
        </a:buClr>
        <a:buSzPct val="85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rtl="0" eaLnBrk="1" latinLnBrk="0" hangingPunct="1">
        <a:spcBef>
          <a:spcPts val="300"/>
        </a:spcBef>
        <a:buClr>
          <a:schemeClr val="accent2">
            <a:shade val="75000"/>
          </a:schemeClr>
        </a:buClr>
        <a:buSzPct val="85000"/>
        <a:buFont typeface="Wingdings 2" pitchFamily="18" charset="2"/>
        <a:buChar char="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rtl="0" eaLnBrk="1" latinLnBrk="0" hangingPunct="1">
        <a:spcBef>
          <a:spcPts val="340"/>
        </a:spcBef>
        <a:buClr>
          <a:schemeClr val="accent2">
            <a:shade val="75000"/>
          </a:schemeClr>
        </a:buClr>
        <a:buSzPct val="85000"/>
        <a:buFont typeface="Wingdings 2" pitchFamily="18" charset="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indent="-228600" algn="l" rtl="0" eaLnBrk="1" latinLnBrk="0" hangingPunct="1">
        <a:spcBef>
          <a:spcPts val="340"/>
        </a:spcBef>
        <a:buClr>
          <a:schemeClr val="accent2">
            <a:shade val="75000"/>
          </a:schemeClr>
        </a:buClr>
        <a:buSzPct val="85000"/>
        <a:buFont typeface="Wingdings 2" pitchFamily="18" charset="2"/>
        <a:buChar char="?"/>
        <a:defRPr kumimoji="0"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ts val="340"/>
        </a:spcBef>
        <a:buClr>
          <a:schemeClr val="accent2">
            <a:shade val="75000"/>
          </a:schemeClr>
        </a:buClr>
        <a:buSzPct val="85000"/>
        <a:buFont typeface="Wingdings 2" pitchFamily="18" charset="2"/>
        <a:buChar char="?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ts val="340"/>
        </a:spcBef>
        <a:buClr>
          <a:schemeClr val="accent2">
            <a:shade val="75000"/>
          </a:schemeClr>
        </a:buClr>
        <a:buSzPct val="85000"/>
        <a:buFont typeface="Wingdings 2" pitchFamily="18" charset="2"/>
        <a:buChar char="?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ts val="340"/>
        </a:spcBef>
        <a:buClr>
          <a:schemeClr val="accent2">
            <a:shade val="75000"/>
          </a:schemeClr>
        </a:buClr>
        <a:buSzPct val="85000"/>
        <a:buFont typeface="Wingdings 2" pitchFamily="18" charset="2"/>
        <a:buChar char="?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9"/>
          <p:cNvSpPr txBox="1">
            <a:spLocks noGrp="1"/>
          </p:cNvSpPr>
          <p:nvPr>
            <p:ph idx="1"/>
          </p:nvPr>
        </p:nvSpPr>
        <p:spPr>
          <a:xfrm>
            <a:off x="457200" y="1538068"/>
            <a:ext cx="8229600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IN" dirty="0"/>
              <a:t>                              </a:t>
            </a:r>
            <a:endParaRPr dirty="0"/>
          </a:p>
        </p:txBody>
      </p:sp>
      <p:sp>
        <p:nvSpPr>
          <p:cNvPr id="342" name="Google Shape;342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latin typeface="+mn-lt"/>
              </a:rPr>
              <a:t>PROJECT PRESENTATION</a:t>
            </a:r>
            <a:endParaRPr dirty="0">
              <a:latin typeface="+mn-lt"/>
            </a:endParaRPr>
          </a:p>
        </p:txBody>
      </p:sp>
      <p:pic>
        <p:nvPicPr>
          <p:cNvPr id="344" name="Google Shape;344;p39" descr="C:\Users\venkat\Desktop\downloa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737481" y="2205434"/>
            <a:ext cx="3472095" cy="1872208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Google Shape;345;p39"/>
          <p:cNvSpPr/>
          <p:nvPr/>
        </p:nvSpPr>
        <p:spPr>
          <a:xfrm>
            <a:off x="2286000" y="3028891"/>
            <a:ext cx="4572000" cy="2677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</a:t>
            </a:r>
            <a:endParaRPr dirty="0"/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2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2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2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 b="0" i="0" u="none" strike="noStrike" cap="none" dirty="0">
                <a:solidFill>
                  <a:schemeClr val="dk1"/>
                </a:solidFill>
                <a:latin typeface="Algerian" pitchFamily="82" charset="0"/>
                <a:sym typeface="Arial"/>
              </a:rPr>
              <a:t>Presentation by:</a:t>
            </a:r>
            <a:endParaRPr dirty="0">
              <a:latin typeface="Algerian" pitchFamily="82" charset="0"/>
            </a:endParaRPr>
          </a:p>
          <a:p>
            <a:pPr marL="45720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 dirty="0">
                <a:solidFill>
                  <a:schemeClr val="dk1"/>
                </a:solidFill>
                <a:latin typeface="Algerian" pitchFamily="82" charset="0"/>
              </a:rPr>
              <a:t>       </a:t>
            </a:r>
            <a:r>
              <a:rPr lang="en-IN" sz="2800" dirty="0" smtClean="0">
                <a:solidFill>
                  <a:schemeClr val="dk1"/>
                </a:solidFill>
                <a:latin typeface="Algerian" pitchFamily="82" charset="0"/>
              </a:rPr>
              <a:t>SHARON.K</a:t>
            </a:r>
            <a:endParaRPr sz="2800" b="0" i="0" u="none" strike="noStrike" cap="none" dirty="0">
              <a:solidFill>
                <a:schemeClr val="dk1"/>
              </a:solidFill>
              <a:latin typeface="Algerian" pitchFamily="82" charset="0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4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/>
              <a:t>MODULE SCREENSHOT</a:t>
            </a:r>
            <a:endParaRPr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36176" y="2062163"/>
            <a:ext cx="8337178" cy="2733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            MODULE  </a:t>
            </a:r>
            <a:r>
              <a:rPr lang="en-IN" dirty="0" smtClean="0"/>
              <a:t>SCREENSHOT</a:t>
            </a:r>
            <a:endParaRPr lang="en-US" dirty="0"/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457200" y="1974970"/>
            <a:ext cx="8526300" cy="40101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 </a:t>
            </a:r>
            <a:r>
              <a:rPr lang="en-IN" dirty="0" smtClean="0"/>
              <a:t>      MODULE  SCREENSHOT   </a:t>
            </a:r>
            <a:endParaRPr lang="en-US" dirty="0"/>
          </a:p>
        </p:txBody>
      </p:sp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485770" y="1468582"/>
            <a:ext cx="6951648" cy="33208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471612" y="4759902"/>
            <a:ext cx="6951952" cy="1266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 </a:t>
            </a:r>
            <a:r>
              <a:rPr lang="en-IN" dirty="0" smtClean="0"/>
              <a:t>        MODULE  </a:t>
            </a:r>
            <a:r>
              <a:rPr lang="en-IN" dirty="0" smtClean="0"/>
              <a:t>SCREENSHOT</a:t>
            </a:r>
            <a:endParaRPr lang="en-US" dirty="0"/>
          </a:p>
        </p:txBody>
      </p:sp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550169" y="1524000"/>
            <a:ext cx="6887249" cy="36947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537854" y="5131812"/>
            <a:ext cx="6917615" cy="12412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4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MODULE SCREENSHOT</a:t>
            </a:r>
            <a:endParaRPr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4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/>
              <a:t>MODULE SCREENSHOT</a:t>
            </a:r>
            <a:endParaRPr/>
          </a:p>
        </p:txBody>
      </p:sp>
      <p:pic>
        <p:nvPicPr>
          <p:cNvPr id="405" name="Google Shape;405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70056"/>
            <a:ext cx="8839200" cy="3551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5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>
                <a:solidFill>
                  <a:schemeClr val="dk1"/>
                </a:solidFill>
              </a:rPr>
              <a:t>DATABASE ER DIAGRAM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" name="Oval 3"/>
          <p:cNvSpPr/>
          <p:nvPr/>
        </p:nvSpPr>
        <p:spPr>
          <a:xfrm>
            <a:off x="1089212" y="1129553"/>
            <a:ext cx="1748117" cy="6858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Sign in</a:t>
            </a:r>
            <a:endParaRPr lang="en-US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6" name="Straight Arrow Connector 5"/>
          <p:cNvCxnSpPr>
            <a:stCxn id="4" idx="6"/>
          </p:cNvCxnSpPr>
          <p:nvPr/>
        </p:nvCxnSpPr>
        <p:spPr>
          <a:xfrm flipV="1">
            <a:off x="2837329" y="1425388"/>
            <a:ext cx="1452283" cy="4706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" name="Oval 6"/>
          <p:cNvSpPr/>
          <p:nvPr/>
        </p:nvSpPr>
        <p:spPr>
          <a:xfrm>
            <a:off x="4289612" y="1156446"/>
            <a:ext cx="1035424" cy="4975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Role</a:t>
            </a:r>
            <a:endParaRPr lang="en-US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9" name="Straight Arrow Connector 8"/>
          <p:cNvCxnSpPr>
            <a:stCxn id="4" idx="3"/>
          </p:cNvCxnSpPr>
          <p:nvPr/>
        </p:nvCxnSpPr>
        <p:spPr>
          <a:xfrm flipH="1">
            <a:off x="887506" y="1714920"/>
            <a:ext cx="457712" cy="74589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Rounded Rectangle 9"/>
          <p:cNvSpPr/>
          <p:nvPr/>
        </p:nvSpPr>
        <p:spPr>
          <a:xfrm>
            <a:off x="457200" y="2433918"/>
            <a:ext cx="1425388" cy="5513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Username</a:t>
            </a:r>
            <a:endParaRPr lang="en-US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2043953" y="2433917"/>
            <a:ext cx="1398494" cy="5513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password</a:t>
            </a:r>
            <a:endParaRPr lang="en-US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13" name="Straight Arrow Connector 12"/>
          <p:cNvCxnSpPr>
            <a:stCxn id="4" idx="5"/>
          </p:cNvCxnSpPr>
          <p:nvPr/>
        </p:nvCxnSpPr>
        <p:spPr>
          <a:xfrm>
            <a:off x="2581323" y="1714920"/>
            <a:ext cx="619077" cy="71899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7" idx="4"/>
          </p:cNvCxnSpPr>
          <p:nvPr/>
        </p:nvCxnSpPr>
        <p:spPr>
          <a:xfrm flipH="1">
            <a:off x="4303059" y="1653987"/>
            <a:ext cx="504265" cy="72614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4948518" y="1667435"/>
            <a:ext cx="941294" cy="59167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Rounded Rectangle 17"/>
          <p:cNvSpPr/>
          <p:nvPr/>
        </p:nvSpPr>
        <p:spPr>
          <a:xfrm>
            <a:off x="3751729" y="2407024"/>
            <a:ext cx="1532965" cy="4437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Admin</a:t>
            </a:r>
            <a:endParaRPr lang="en-US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9" name="Rounded Rectangle 18"/>
          <p:cNvSpPr/>
          <p:nvPr/>
        </p:nvSpPr>
        <p:spPr>
          <a:xfrm>
            <a:off x="5486400" y="2286000"/>
            <a:ext cx="1008529" cy="49754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User</a:t>
            </a:r>
            <a:endParaRPr lang="en-US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6535271" y="2756647"/>
            <a:ext cx="779929" cy="48409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" name="Rounded Rectangle 21"/>
          <p:cNvSpPr/>
          <p:nvPr/>
        </p:nvSpPr>
        <p:spPr>
          <a:xfrm>
            <a:off x="6965576" y="3254188"/>
            <a:ext cx="1559859" cy="53788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Product catalog</a:t>
            </a:r>
            <a:endParaRPr lang="en-US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24" name="Straight Arrow Connector 23"/>
          <p:cNvCxnSpPr/>
          <p:nvPr/>
        </p:nvCxnSpPr>
        <p:spPr>
          <a:xfrm flipH="1">
            <a:off x="1662545" y="2909455"/>
            <a:ext cx="2327564" cy="102523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" name="Oval 24"/>
          <p:cNvSpPr/>
          <p:nvPr/>
        </p:nvSpPr>
        <p:spPr>
          <a:xfrm>
            <a:off x="581891" y="3920836"/>
            <a:ext cx="1648692" cy="609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Category</a:t>
            </a:r>
            <a:endParaRPr lang="en-US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27" name="Straight Arrow Connector 26"/>
          <p:cNvCxnSpPr/>
          <p:nvPr/>
        </p:nvCxnSpPr>
        <p:spPr>
          <a:xfrm flipH="1">
            <a:off x="678873" y="4530436"/>
            <a:ext cx="235527" cy="7620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" name="Rounded Rectangle 27"/>
          <p:cNvSpPr/>
          <p:nvPr/>
        </p:nvSpPr>
        <p:spPr>
          <a:xfrm>
            <a:off x="277091" y="5347855"/>
            <a:ext cx="1177636" cy="63730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Cat id</a:t>
            </a:r>
            <a:endParaRPr lang="en-US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30" name="Straight Arrow Connector 29"/>
          <p:cNvCxnSpPr>
            <a:stCxn id="25" idx="4"/>
          </p:cNvCxnSpPr>
          <p:nvPr/>
        </p:nvCxnSpPr>
        <p:spPr>
          <a:xfrm>
            <a:off x="1406237" y="4530436"/>
            <a:ext cx="464127" cy="66501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1" name="Rounded Rectangle 30"/>
          <p:cNvSpPr/>
          <p:nvPr/>
        </p:nvSpPr>
        <p:spPr>
          <a:xfrm>
            <a:off x="1620982" y="5250873"/>
            <a:ext cx="1094509" cy="63730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Cat name</a:t>
            </a:r>
            <a:endParaRPr lang="en-US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2" name="Rounded Rectangle 31"/>
          <p:cNvSpPr/>
          <p:nvPr/>
        </p:nvSpPr>
        <p:spPr>
          <a:xfrm>
            <a:off x="2867891" y="5264728"/>
            <a:ext cx="1094509" cy="63730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Cat </a:t>
            </a:r>
            <a:r>
              <a:rPr lang="en-US" sz="18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desc</a:t>
            </a:r>
            <a:endParaRPr lang="en-US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33" name="Straight Arrow Connector 32"/>
          <p:cNvCxnSpPr/>
          <p:nvPr/>
        </p:nvCxnSpPr>
        <p:spPr>
          <a:xfrm>
            <a:off x="2154382" y="4350327"/>
            <a:ext cx="879763" cy="94210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H="1">
            <a:off x="4170218" y="2854036"/>
            <a:ext cx="20782" cy="74814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7" name="Oval 36"/>
          <p:cNvSpPr/>
          <p:nvPr/>
        </p:nvSpPr>
        <p:spPr>
          <a:xfrm>
            <a:off x="3131127" y="3519054"/>
            <a:ext cx="1648692" cy="609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supplier</a:t>
            </a:r>
            <a:endParaRPr lang="en-US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38" name="Straight Arrow Connector 37"/>
          <p:cNvCxnSpPr/>
          <p:nvPr/>
        </p:nvCxnSpPr>
        <p:spPr>
          <a:xfrm flipH="1">
            <a:off x="3255818" y="4059381"/>
            <a:ext cx="103909" cy="37407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0" name="Rounded Rectangle 39"/>
          <p:cNvSpPr/>
          <p:nvPr/>
        </p:nvSpPr>
        <p:spPr>
          <a:xfrm>
            <a:off x="3103418" y="4433455"/>
            <a:ext cx="1177636" cy="63730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sup id</a:t>
            </a:r>
            <a:endParaRPr lang="en-US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1" name="Rounded Rectangle 40"/>
          <p:cNvSpPr/>
          <p:nvPr/>
        </p:nvSpPr>
        <p:spPr>
          <a:xfrm>
            <a:off x="4059382" y="5237019"/>
            <a:ext cx="1177636" cy="63730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sup name</a:t>
            </a:r>
            <a:endParaRPr lang="en-US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2" name="Rounded Rectangle 41"/>
          <p:cNvSpPr/>
          <p:nvPr/>
        </p:nvSpPr>
        <p:spPr>
          <a:xfrm>
            <a:off x="4793673" y="4378037"/>
            <a:ext cx="1177636" cy="63730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Sup </a:t>
            </a:r>
            <a:r>
              <a:rPr lang="en-US" sz="18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desc</a:t>
            </a:r>
            <a:endParaRPr lang="en-US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43" name="Straight Arrow Connector 42"/>
          <p:cNvCxnSpPr/>
          <p:nvPr/>
        </p:nvCxnSpPr>
        <p:spPr>
          <a:xfrm>
            <a:off x="4329546" y="4128654"/>
            <a:ext cx="90054" cy="110836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4675910" y="4045526"/>
            <a:ext cx="380999" cy="37407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4994564" y="2826326"/>
            <a:ext cx="394854" cy="54032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9" name="Oval 48"/>
          <p:cNvSpPr/>
          <p:nvPr/>
        </p:nvSpPr>
        <p:spPr>
          <a:xfrm>
            <a:off x="4987637" y="3283527"/>
            <a:ext cx="1648692" cy="609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Product</a:t>
            </a:r>
            <a:endParaRPr lang="en-US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0" name="Rounded Rectangle 49"/>
          <p:cNvSpPr/>
          <p:nvPr/>
        </p:nvSpPr>
        <p:spPr>
          <a:xfrm>
            <a:off x="7273637" y="4059383"/>
            <a:ext cx="1177636" cy="63730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pro </a:t>
            </a:r>
            <a:r>
              <a:rPr lang="en-US" sz="18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desc</a:t>
            </a:r>
            <a:endParaRPr lang="en-US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1" name="Rounded Rectangle 50"/>
          <p:cNvSpPr/>
          <p:nvPr/>
        </p:nvSpPr>
        <p:spPr>
          <a:xfrm>
            <a:off x="7010400" y="5015346"/>
            <a:ext cx="1177636" cy="63730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Pro name</a:t>
            </a:r>
            <a:endParaRPr lang="en-US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2" name="Rounded Rectangle 51"/>
          <p:cNvSpPr/>
          <p:nvPr/>
        </p:nvSpPr>
        <p:spPr>
          <a:xfrm>
            <a:off x="5777346" y="5347855"/>
            <a:ext cx="1177636" cy="63730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pro id</a:t>
            </a:r>
            <a:endParaRPr lang="en-US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53" name="Straight Arrow Connector 52"/>
          <p:cNvCxnSpPr/>
          <p:nvPr/>
        </p:nvCxnSpPr>
        <p:spPr>
          <a:xfrm>
            <a:off x="6421583" y="3740726"/>
            <a:ext cx="1046017" cy="40178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endCxn id="51" idx="0"/>
          </p:cNvCxnSpPr>
          <p:nvPr/>
        </p:nvCxnSpPr>
        <p:spPr>
          <a:xfrm>
            <a:off x="6144492" y="3851562"/>
            <a:ext cx="1454726" cy="116378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endCxn id="52" idx="0"/>
          </p:cNvCxnSpPr>
          <p:nvPr/>
        </p:nvCxnSpPr>
        <p:spPr>
          <a:xfrm>
            <a:off x="5853547" y="3893126"/>
            <a:ext cx="512617" cy="145472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51"/>
          <p:cNvSpPr txBox="1">
            <a:spLocks noGrp="1"/>
          </p:cNvSpPr>
          <p:nvPr>
            <p:ph idx="1"/>
          </p:nvPr>
        </p:nvSpPr>
        <p:spPr>
          <a:xfrm>
            <a:off x="457200" y="1600200"/>
            <a:ext cx="8229600" cy="48531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•"/>
            </a:pPr>
            <a:r>
              <a:rPr lang="en-IN" sz="2000">
                <a:latin typeface="Times New Roman"/>
                <a:ea typeface="Times New Roman"/>
                <a:cs typeface="Times New Roman"/>
                <a:sym typeface="Times New Roman"/>
              </a:rPr>
              <a:t>Userdetail Table:</a:t>
            </a:r>
            <a:endParaRPr/>
          </a:p>
          <a:p>
            <a:pPr marL="342900" lvl="0" indent="-215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lvl="0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lvl="0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lvl="0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lvl="0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lvl="0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•"/>
            </a:pPr>
            <a:r>
              <a:rPr lang="en-IN" sz="2000">
                <a:latin typeface="Times New Roman"/>
                <a:ea typeface="Times New Roman"/>
                <a:cs typeface="Times New Roman"/>
                <a:sym typeface="Times New Roman"/>
              </a:rPr>
              <a:t>Product Table:</a:t>
            </a:r>
            <a:endParaRPr/>
          </a:p>
          <a:p>
            <a:pPr marL="342900" lvl="0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</a:pPr>
            <a:r>
              <a:rPr lang="en-IN" sz="2000">
                <a:latin typeface="Times New Roman"/>
                <a:ea typeface="Times New Roman"/>
                <a:cs typeface="Times New Roman"/>
                <a:sym typeface="Times New Roman"/>
              </a:rPr>
              <a:t>                        </a:t>
            </a:r>
            <a:endParaRPr/>
          </a:p>
          <a:p>
            <a:pPr marL="342900" lvl="0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</a:pPr>
            <a:r>
              <a:rPr lang="en-IN" sz="2000"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lvl="0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lvl="0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lvl="0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</a:pPr>
            <a:r>
              <a:rPr lang="en-IN" sz="2000">
                <a:latin typeface="Times New Roman"/>
                <a:ea typeface="Times New Roman"/>
                <a:cs typeface="Times New Roman"/>
                <a:sym typeface="Times New Roman"/>
              </a:rPr>
              <a:t>    </a:t>
            </a:r>
            <a:endParaRPr/>
          </a:p>
          <a:p>
            <a:pPr marL="342900" lvl="0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</a:pPr>
            <a:r>
              <a:rPr lang="en-IN" sz="2000">
                <a:latin typeface="Times New Roman"/>
                <a:ea typeface="Times New Roman"/>
                <a:cs typeface="Times New Roman"/>
                <a:sym typeface="Times New Roman"/>
              </a:rPr>
              <a:t>                               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16" name="Google Shape;416;p5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>
                <a:solidFill>
                  <a:schemeClr val="dk1"/>
                </a:solidFill>
              </a:rPr>
              <a:t>TABLES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52"/>
          <p:cNvSpPr txBox="1">
            <a:spLocks noGrp="1"/>
          </p:cNvSpPr>
          <p:nvPr>
            <p:ph idx="1"/>
          </p:nvPr>
        </p:nvSpPr>
        <p:spPr>
          <a:xfrm>
            <a:off x="395536" y="260648"/>
            <a:ext cx="8229600" cy="6408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215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lvl="0" indent="-215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lvl="0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•"/>
            </a:pPr>
            <a:r>
              <a:rPr lang="en-IN" sz="2000">
                <a:latin typeface="Times New Roman"/>
                <a:ea typeface="Times New Roman"/>
                <a:cs typeface="Times New Roman"/>
                <a:sym typeface="Times New Roman"/>
              </a:rPr>
              <a:t>Category Table:</a:t>
            </a:r>
            <a:endParaRPr/>
          </a:p>
          <a:p>
            <a:pPr marL="342900" lvl="0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</a:pPr>
            <a:r>
              <a:rPr lang="en-IN" sz="2000">
                <a:latin typeface="Times New Roman"/>
                <a:ea typeface="Times New Roman"/>
                <a:cs typeface="Times New Roman"/>
                <a:sym typeface="Times New Roman"/>
              </a:rPr>
              <a:t>                                                                             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lvl="0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</a:pPr>
            <a:r>
              <a:rPr lang="en-IN" sz="2000">
                <a:latin typeface="Times New Roman"/>
                <a:ea typeface="Times New Roman"/>
                <a:cs typeface="Times New Roman"/>
                <a:sym typeface="Times New Roman"/>
              </a:rPr>
              <a:t>         </a:t>
            </a:r>
            <a:endParaRPr/>
          </a:p>
          <a:p>
            <a:pPr marL="342900" lvl="0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lvl="0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lvl="0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lvl="0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•"/>
            </a:pPr>
            <a:r>
              <a:rPr lang="en-IN" sz="2000">
                <a:latin typeface="Times New Roman"/>
                <a:ea typeface="Times New Roman"/>
                <a:cs typeface="Times New Roman"/>
                <a:sym typeface="Times New Roman"/>
              </a:rPr>
              <a:t> Supplier Table:</a:t>
            </a:r>
            <a:endParaRPr/>
          </a:p>
          <a:p>
            <a:pPr marL="342900" lvl="0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lvl="0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</a:pPr>
            <a:r>
              <a:rPr lang="en-IN" sz="2000">
                <a:latin typeface="Times New Roman"/>
                <a:ea typeface="Times New Roman"/>
                <a:cs typeface="Times New Roman"/>
                <a:sym typeface="Times New Roman"/>
              </a:rPr>
              <a:t>                       </a:t>
            </a:r>
            <a:endParaRPr/>
          </a:p>
          <a:p>
            <a:pPr marL="342900" lvl="0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lvl="0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</a:pPr>
            <a:r>
              <a:rPr lang="en-IN" sz="2000">
                <a:latin typeface="Times New Roman"/>
                <a:ea typeface="Times New Roman"/>
                <a:cs typeface="Times New Roman"/>
                <a:sym typeface="Times New Roman"/>
              </a:rPr>
              <a:t>                 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24" name="Google Shape;424;p5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26" name="Google Shape;426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8025" y="1491525"/>
            <a:ext cx="5246475" cy="1445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7" name="Google Shape;427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26763" y="3903500"/>
            <a:ext cx="6890475" cy="1436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53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1397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endParaRPr/>
          </a:p>
        </p:txBody>
      </p:sp>
      <p:sp>
        <p:nvSpPr>
          <p:cNvPr id="432" name="Google Shape;432;p5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>
                <a:solidFill>
                  <a:schemeClr val="dk1"/>
                </a:solidFill>
              </a:rPr>
              <a:t>OPTIONAL CLASS DIAGRAM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434" name="Google Shape;434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500" y="1600200"/>
            <a:ext cx="1764100" cy="320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5" name="Google Shape;435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74075" y="1600200"/>
            <a:ext cx="1923313" cy="320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6" name="Google Shape;436;p5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2000" y="1600200"/>
            <a:ext cx="1963425" cy="3109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7" name="Google Shape;437;p5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922700" y="1600200"/>
            <a:ext cx="1764100" cy="3109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40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IN" dirty="0"/>
              <a:t>ABSTRACT</a:t>
            </a:r>
            <a:endParaRPr dirty="0"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IN" dirty="0"/>
              <a:t>MODULE IMPLEMENTATION</a:t>
            </a:r>
            <a:endParaRPr dirty="0"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IN" dirty="0"/>
              <a:t>MODULE SCREENSHOTS</a:t>
            </a:r>
            <a:endParaRPr dirty="0"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IN" dirty="0"/>
              <a:t>DATABASE ER DIAGRAM</a:t>
            </a:r>
            <a:endParaRPr dirty="0"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IN" dirty="0"/>
              <a:t>TABLES</a:t>
            </a:r>
            <a:endParaRPr dirty="0"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IN" dirty="0"/>
              <a:t>OPTIONAL CLASS DIAGRAM</a:t>
            </a:r>
            <a:endParaRPr dirty="0"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IN" dirty="0"/>
              <a:t>TESTING</a:t>
            </a:r>
            <a:endParaRPr dirty="0"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IN" dirty="0"/>
              <a:t>FUTURE ENHANCEMENT</a:t>
            </a:r>
            <a:endParaRPr dirty="0"/>
          </a:p>
        </p:txBody>
      </p:sp>
      <p:sp>
        <p:nvSpPr>
          <p:cNvPr id="350" name="Google Shape;350;p4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bg1"/>
                </a:solidFill>
                <a:latin typeface="Algerian" pitchFamily="82" charset="0"/>
              </a:rPr>
              <a:t>OUTLINE</a:t>
            </a:r>
            <a:endParaRPr dirty="0">
              <a:solidFill>
                <a:schemeClr val="bg1"/>
              </a:solidFill>
              <a:latin typeface="Algerian" pitchFamily="82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54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•"/>
            </a:pPr>
            <a:r>
              <a:rPr lang="en-IN" sz="28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UNIT TESTING</a:t>
            </a:r>
            <a:r>
              <a:rPr lang="en-IN" sz="2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 is a type of software </a:t>
            </a:r>
            <a:r>
              <a:rPr lang="en-IN" sz="2800">
                <a:latin typeface="Times New Roman"/>
                <a:ea typeface="Times New Roman"/>
                <a:cs typeface="Times New Roman"/>
                <a:sym typeface="Times New Roman"/>
              </a:rPr>
              <a:t>testing</a:t>
            </a:r>
            <a:r>
              <a:rPr lang="en-IN" sz="2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 where individual units or components of a software are tested. The purpose is to validate that each unit of the software code performs as expected</a:t>
            </a:r>
            <a:r>
              <a:rPr lang="en-I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/>
          </a:p>
          <a:p>
            <a:pPr marL="342900" lvl="0" indent="-1651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•"/>
            </a:pPr>
            <a:r>
              <a:rPr lang="en-IN" sz="2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Unit testing finds problems early in the development cycle. This includes both bugs in the programmer's implementation and flaws or missing parts of the specification for the unit.</a:t>
            </a: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42" name="Google Shape;442;p5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/>
              <a:t>TESTING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55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•"/>
            </a:pPr>
            <a:r>
              <a:rPr lang="en-IN" sz="2000">
                <a:latin typeface="Times New Roman"/>
                <a:ea typeface="Times New Roman"/>
                <a:cs typeface="Times New Roman"/>
                <a:sym typeface="Times New Roman"/>
              </a:rPr>
              <a:t>Addition of 2 factor authentication for increased security</a:t>
            </a:r>
            <a:endParaRPr/>
          </a:p>
          <a:p>
            <a:pPr marL="342900" lvl="0" indent="-215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lvl="0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•"/>
            </a:pPr>
            <a:r>
              <a:rPr lang="en-IN" sz="2000">
                <a:latin typeface="Times New Roman"/>
                <a:ea typeface="Times New Roman"/>
                <a:cs typeface="Times New Roman"/>
                <a:sym typeface="Times New Roman"/>
              </a:rPr>
              <a:t>Live tracking of products along with sms and email alerts</a:t>
            </a:r>
            <a:endParaRPr/>
          </a:p>
          <a:p>
            <a:pPr marL="342900" lvl="0" indent="-215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lvl="0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•"/>
            </a:pPr>
            <a:r>
              <a:rPr lang="en-IN" sz="2000">
                <a:latin typeface="Times New Roman"/>
                <a:ea typeface="Times New Roman"/>
                <a:cs typeface="Times New Roman"/>
                <a:sym typeface="Times New Roman"/>
              </a:rPr>
              <a:t>Product review and discussion forum to enable customers to have more transparency in their purchase</a:t>
            </a:r>
            <a:endParaRPr/>
          </a:p>
          <a:p>
            <a:pPr marL="342900" lvl="0" indent="-215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lvl="0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•"/>
            </a:pPr>
            <a:r>
              <a:rPr lang="en-IN" sz="2000">
                <a:latin typeface="Times New Roman"/>
                <a:ea typeface="Times New Roman"/>
                <a:cs typeface="Times New Roman"/>
                <a:sym typeface="Times New Roman"/>
              </a:rPr>
              <a:t>Browsing history based suggestion for users for better visibility of product of interest.  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48" name="Google Shape;448;p5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FUTURE   </a:t>
            </a:r>
            <a:r>
              <a:rPr lang="en-IN" dirty="0" smtClean="0"/>
              <a:t>ENHANCEMENT</a:t>
            </a:r>
            <a:endParaRPr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56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IN"/>
              <a:t>                  </a:t>
            </a:r>
            <a:endParaRPr/>
          </a:p>
          <a:p>
            <a:pPr marL="342900" lvl="0" indent="-342900" algn="l" rtl="0">
              <a:spcBef>
                <a:spcPts val="88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IN" sz="4400"/>
              <a:t>             </a:t>
            </a:r>
            <a:endParaRPr/>
          </a:p>
          <a:p>
            <a:pPr marL="342900" lvl="0" indent="-342900" algn="l" rtl="0">
              <a:spcBef>
                <a:spcPts val="88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IN" sz="4400"/>
              <a:t>              THANK YOU</a:t>
            </a:r>
            <a:endParaRPr sz="4400"/>
          </a:p>
        </p:txBody>
      </p:sp>
      <p:sp>
        <p:nvSpPr>
          <p:cNvPr id="454" name="Google Shape;454;p5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41"/>
          <p:cNvSpPr txBox="1">
            <a:spLocks noGrp="1"/>
          </p:cNvSpPr>
          <p:nvPr>
            <p:ph idx="1"/>
          </p:nvPr>
        </p:nvSpPr>
        <p:spPr>
          <a:xfrm>
            <a:off x="457200" y="1600200"/>
            <a:ext cx="8229600" cy="9317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IN" dirty="0"/>
              <a:t>    </a:t>
            </a:r>
            <a:r>
              <a:rPr lang="en-IN" sz="2200" dirty="0">
                <a:latin typeface="Times New Roman"/>
                <a:ea typeface="Times New Roman"/>
                <a:cs typeface="Times New Roman"/>
                <a:sym typeface="Times New Roman"/>
              </a:rPr>
              <a:t>Ecommerce has become the most dominant use of  internet for many, from Electronics, groceries, </a:t>
            </a:r>
            <a:r>
              <a:rPr lang="en-IN" sz="2200" dirty="0" err="1">
                <a:latin typeface="Times New Roman"/>
                <a:ea typeface="Times New Roman"/>
                <a:cs typeface="Times New Roman"/>
                <a:sym typeface="Times New Roman"/>
              </a:rPr>
              <a:t>furnitures</a:t>
            </a:r>
            <a:r>
              <a:rPr lang="en-IN" sz="2200" dirty="0">
                <a:latin typeface="Times New Roman"/>
                <a:ea typeface="Times New Roman"/>
                <a:cs typeface="Times New Roman"/>
                <a:sym typeface="Times New Roman"/>
              </a:rPr>
              <a:t> to food delivery and even entire automobile business have gone online, providing access to products from all around the world to users on a computer with a single button click.</a:t>
            </a:r>
            <a:endParaRPr dirty="0"/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/>
              <a:buNone/>
            </a:pPr>
            <a:r>
              <a:rPr lang="en-IN" sz="2200" dirty="0">
                <a:latin typeface="Times New Roman"/>
                <a:ea typeface="Times New Roman"/>
                <a:cs typeface="Times New Roman"/>
                <a:sym typeface="Times New Roman"/>
              </a:rPr>
              <a:t>     Electronic Commerce is process of doing business through computer networks,  that  involves the transfer of information across the Internet. A person sitting on his chair in front of a computer can access all the facilities of the Internet to buy or sell the </a:t>
            </a:r>
            <a:r>
              <a:rPr lang="en-IN" sz="2200" dirty="0" err="1">
                <a:latin typeface="Times New Roman"/>
                <a:ea typeface="Times New Roman"/>
                <a:cs typeface="Times New Roman"/>
                <a:sym typeface="Times New Roman"/>
              </a:rPr>
              <a:t>products.It</a:t>
            </a:r>
            <a:r>
              <a:rPr lang="en-IN" sz="2200" dirty="0">
                <a:latin typeface="Times New Roman"/>
                <a:ea typeface="Times New Roman"/>
                <a:cs typeface="Times New Roman"/>
                <a:sym typeface="Times New Roman"/>
              </a:rPr>
              <a:t> is an online website that enables website owners to sell their products whereas the customers will buy the products.</a:t>
            </a:r>
            <a:r>
              <a:rPr lang="en-IN" sz="2400" dirty="0"/>
              <a:t/>
            </a:r>
            <a:br>
              <a:rPr lang="en-IN" sz="2400" dirty="0"/>
            </a:br>
            <a:endParaRPr sz="24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IN" dirty="0"/>
              <a:t/>
            </a:r>
            <a:br>
              <a:rPr lang="en-IN" dirty="0"/>
            </a:br>
            <a:endParaRPr dirty="0"/>
          </a:p>
        </p:txBody>
      </p:sp>
      <p:sp>
        <p:nvSpPr>
          <p:cNvPr id="356" name="Google Shape;356;p4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bg1"/>
                </a:solidFill>
                <a:latin typeface="Algerian" pitchFamily="82" charset="0"/>
              </a:rPr>
              <a:t>ABSTRACT</a:t>
            </a:r>
            <a:endParaRPr dirty="0">
              <a:solidFill>
                <a:schemeClr val="bg1"/>
              </a:solidFill>
              <a:latin typeface="Algerian" pitchFamily="82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4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accent4">
                    <a:lumMod val="40000"/>
                    <a:lumOff val="60000"/>
                  </a:schemeClr>
                </a:solidFill>
                <a:latin typeface="Algerian" pitchFamily="82" charset="0"/>
              </a:rPr>
              <a:t>IMPLEMENTATION </a:t>
            </a:r>
            <a:r>
              <a:rPr lang="en-IN" dirty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Algerian" pitchFamily="82" charset="0"/>
              </a:rPr>
              <a:t> MODULES</a:t>
            </a:r>
            <a:endParaRPr dirty="0">
              <a:solidFill>
                <a:schemeClr val="accent4">
                  <a:lumMod val="40000"/>
                  <a:lumOff val="60000"/>
                </a:schemeClr>
              </a:solidFill>
              <a:latin typeface="Algerian" pitchFamily="82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786011" y="1506610"/>
            <a:ext cx="1941341" cy="78779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Backend</a:t>
            </a:r>
            <a:endParaRPr lang="en-US" sz="24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5" name="Content Placeholder 14"/>
          <p:cNvSpPr>
            <a:spLocks noGrp="1"/>
          </p:cNvSpPr>
          <p:nvPr>
            <p:ph idx="1"/>
          </p:nvPr>
        </p:nvSpPr>
        <p:spPr>
          <a:xfrm flipV="1">
            <a:off x="358727" y="6335150"/>
            <a:ext cx="8229600" cy="45719"/>
          </a:xfrm>
        </p:spPr>
        <p:txBody>
          <a:bodyPr>
            <a:normAutofit fontScale="25000" lnSpcReduction="20000"/>
          </a:bodyPr>
          <a:lstStyle/>
          <a:p>
            <a:pPr>
              <a:buNone/>
            </a:pPr>
            <a:endParaRPr lang="en-US" dirty="0"/>
          </a:p>
        </p:txBody>
      </p:sp>
      <p:sp>
        <p:nvSpPr>
          <p:cNvPr id="16" name="Rounded Rectangle 15"/>
          <p:cNvSpPr/>
          <p:nvPr/>
        </p:nvSpPr>
        <p:spPr>
          <a:xfrm>
            <a:off x="351693" y="2841674"/>
            <a:ext cx="1195754" cy="886263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Db </a:t>
            </a:r>
            <a:r>
              <a:rPr lang="en-US" sz="2000" dirty="0" err="1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Config</a:t>
            </a:r>
            <a:r>
              <a:rPr lang="en-US" sz="20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class</a:t>
            </a:r>
            <a:endParaRPr lang="en-US" sz="2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29" name="Straight Arrow Connector 28">
            <a:hlinkClick r:id="" action="ppaction://hlinkshowjump?jump=nextslide"/>
          </p:cNvPr>
          <p:cNvCxnSpPr/>
          <p:nvPr/>
        </p:nvCxnSpPr>
        <p:spPr>
          <a:xfrm flipH="1">
            <a:off x="1384300" y="2362200"/>
            <a:ext cx="622300" cy="469900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30" name="Rounded Rectangle 29"/>
          <p:cNvSpPr/>
          <p:nvPr/>
        </p:nvSpPr>
        <p:spPr>
          <a:xfrm>
            <a:off x="1435100" y="3873500"/>
            <a:ext cx="1003300" cy="91440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Entity</a:t>
            </a:r>
          </a:p>
          <a:p>
            <a:pPr algn="ctr"/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class</a:t>
            </a:r>
            <a:endParaRPr lang="en-US" sz="2000" dirty="0"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32" name="Straight Arrow Connector 31"/>
          <p:cNvCxnSpPr>
            <a:endCxn id="30" idx="0"/>
          </p:cNvCxnSpPr>
          <p:nvPr/>
        </p:nvCxnSpPr>
        <p:spPr>
          <a:xfrm flipH="1">
            <a:off x="1936750" y="2362200"/>
            <a:ext cx="336550" cy="1511300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4" name="Rounded Rectangle 33"/>
          <p:cNvSpPr/>
          <p:nvPr/>
        </p:nvSpPr>
        <p:spPr>
          <a:xfrm>
            <a:off x="2578100" y="3873500"/>
            <a:ext cx="1054100" cy="90170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DAO Interface</a:t>
            </a:r>
            <a:endParaRPr lang="en-US" sz="2000" dirty="0"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36" name="Straight Arrow Connector 35"/>
          <p:cNvCxnSpPr>
            <a:endCxn id="34" idx="0"/>
          </p:cNvCxnSpPr>
          <p:nvPr/>
        </p:nvCxnSpPr>
        <p:spPr>
          <a:xfrm>
            <a:off x="2578100" y="2425700"/>
            <a:ext cx="527050" cy="1447800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7" name="Rounded Rectangle 36"/>
          <p:cNvSpPr/>
          <p:nvPr/>
        </p:nvSpPr>
        <p:spPr>
          <a:xfrm>
            <a:off x="3797300" y="3886200"/>
            <a:ext cx="1041400" cy="88900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DAO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</a:rPr>
              <a:t>Impl</a:t>
            </a:r>
            <a:endParaRPr lang="en-US" sz="2000" dirty="0"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39" name="Straight Arrow Connector 38"/>
          <p:cNvCxnSpPr/>
          <p:nvPr/>
        </p:nvCxnSpPr>
        <p:spPr>
          <a:xfrm>
            <a:off x="3009900" y="2387600"/>
            <a:ext cx="1143000" cy="1460500"/>
          </a:xfrm>
          <a:prstGeom prst="straightConnector1">
            <a:avLst/>
          </a:prstGeom>
          <a:ln w="57150">
            <a:solidFill>
              <a:schemeClr val="bg1"/>
            </a:solidFill>
            <a:tailEnd type="arrow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40" name="Rounded Rectangle 39"/>
          <p:cNvSpPr/>
          <p:nvPr/>
        </p:nvSpPr>
        <p:spPr>
          <a:xfrm>
            <a:off x="4064000" y="2692400"/>
            <a:ext cx="1193800" cy="82550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Testing</a:t>
            </a:r>
            <a:endParaRPr lang="en-US" sz="2000" dirty="0"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44" name="Straight Arrow Connector 43"/>
          <p:cNvCxnSpPr/>
          <p:nvPr/>
        </p:nvCxnSpPr>
        <p:spPr>
          <a:xfrm>
            <a:off x="3517900" y="2336800"/>
            <a:ext cx="520700" cy="444500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45" name="Rectangle 44"/>
          <p:cNvSpPr/>
          <p:nvPr/>
        </p:nvSpPr>
        <p:spPr>
          <a:xfrm>
            <a:off x="6489700" y="1485900"/>
            <a:ext cx="1968500" cy="68580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Frontend</a:t>
            </a:r>
            <a:endParaRPr lang="en-US" sz="28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6" name="Rounded Rectangle 45"/>
          <p:cNvSpPr/>
          <p:nvPr/>
        </p:nvSpPr>
        <p:spPr>
          <a:xfrm>
            <a:off x="5740400" y="3365500"/>
            <a:ext cx="1397000" cy="99060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Controller</a:t>
            </a:r>
          </a:p>
          <a:p>
            <a:pPr algn="ctr"/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class</a:t>
            </a:r>
            <a:endParaRPr lang="en-US" sz="2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7" name="Rounded Rectangle 46"/>
          <p:cNvSpPr/>
          <p:nvPr/>
        </p:nvSpPr>
        <p:spPr>
          <a:xfrm>
            <a:off x="7759700" y="3365500"/>
            <a:ext cx="1092200" cy="104140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err="1" smtClean="0">
                <a:latin typeface="Times New Roman" pitchFamily="18" charset="0"/>
                <a:cs typeface="Times New Roman" pitchFamily="18" charset="0"/>
              </a:rPr>
              <a:t>Jsp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 files</a:t>
            </a:r>
            <a:endParaRPr lang="en-US" sz="2000" dirty="0"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49" name="Straight Arrow Connector 48"/>
          <p:cNvCxnSpPr>
            <a:endCxn id="46" idx="0"/>
          </p:cNvCxnSpPr>
          <p:nvPr/>
        </p:nvCxnSpPr>
        <p:spPr>
          <a:xfrm flipH="1">
            <a:off x="6438900" y="2180492"/>
            <a:ext cx="412066" cy="1185008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endCxn id="47" idx="0"/>
          </p:cNvCxnSpPr>
          <p:nvPr/>
        </p:nvCxnSpPr>
        <p:spPr>
          <a:xfrm>
            <a:off x="7849772" y="2222695"/>
            <a:ext cx="456028" cy="1142805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000" b="1" dirty="0" smtClean="0">
                <a:latin typeface="Algerian" pitchFamily="82" charset="0"/>
              </a:rPr>
              <a:t>                MODULE  </a:t>
            </a:r>
            <a:r>
              <a:rPr lang="en-IN" sz="4000" b="1" dirty="0" smtClean="0">
                <a:latin typeface="Algerian" pitchFamily="82" charset="0"/>
              </a:rPr>
              <a:t>SCREENSHOT</a:t>
            </a:r>
            <a:endParaRPr lang="en-US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457200" y="1846905"/>
            <a:ext cx="8229600" cy="39261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4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400" b="1" dirty="0" smtClean="0">
                <a:latin typeface="Algerian" pitchFamily="82" charset="0"/>
              </a:rPr>
              <a:t>MODULE  </a:t>
            </a:r>
            <a:r>
              <a:rPr lang="en-IN" sz="4400" b="1" dirty="0">
                <a:latin typeface="Algerian" pitchFamily="82" charset="0"/>
              </a:rPr>
              <a:t>SCREENSHOT</a:t>
            </a:r>
            <a:endParaRPr sz="4400" b="1" dirty="0">
              <a:latin typeface="Algerian" pitchFamily="82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472931" y="1315843"/>
            <a:ext cx="6029325" cy="5267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4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/>
              <a:t>MODULE SCREENSHOT</a:t>
            </a:r>
            <a:endParaRPr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512668" y="1634881"/>
            <a:ext cx="6145213" cy="4438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4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MODULE SCREENSHOT</a:t>
            </a:r>
            <a:endParaRPr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730326" y="1859964"/>
            <a:ext cx="5852160" cy="2609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4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/>
              <a:t>MODULE SCREENSHOT</a:t>
            </a:r>
            <a:endParaRPr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426919" y="1119014"/>
            <a:ext cx="6197772" cy="2762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392700" y="3867696"/>
            <a:ext cx="6246057" cy="29058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per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Paper">
      <a:majorFont>
        <a:latin typeface="Constantia"/>
        <a:ea typeface=""/>
        <a:cs typeface=""/>
        <a:font script="Jpan" typeface="HG明朝E"/>
        <a:font script="Hang" typeface="궁서"/>
        <a:font script="Hans" typeface="华文新魏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onstantia"/>
        <a:ea typeface=""/>
        <a:cs typeface=""/>
        <a:font script="Jpan" typeface="HG明朝E"/>
        <a:font script="Hang" typeface="궁서"/>
        <a:font script="Hans" typeface="华文新魏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Paper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63000"/>
                <a:tint val="82000"/>
              </a:schemeClr>
              <a:schemeClr val="phClr">
                <a:tint val="10000"/>
                <a:satMod val="400000"/>
              </a:schemeClr>
            </a:duotone>
          </a:blip>
          <a:tile tx="0" ty="0" sx="40000" sy="40000" flip="none" algn="tl"/>
        </a:blipFill>
        <a:blipFill>
          <a:blip xmlns:r="http://schemas.openxmlformats.org/officeDocument/2006/relationships" r:embed="rId1">
            <a:duotone>
              <a:schemeClr val="phClr">
                <a:shade val="40000"/>
              </a:schemeClr>
              <a:schemeClr val="phClr">
                <a:tint val="42000"/>
              </a:schemeClr>
            </a:duotone>
          </a:blip>
          <a:tile tx="0" ty="0" sx="40000" sy="40000" flip="none" algn="tl"/>
        </a:blipFill>
      </a:fillStyleLst>
      <a:lnStyleLst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  <a:ln w="635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95000" rotWithShape="0">
              <a:srgbClr val="000000">
                <a:alpha val="50000"/>
              </a:srgbClr>
            </a:outerShdw>
            <a:softEdge rad="12700"/>
          </a:effectLst>
        </a:effectStyle>
        <a:effectStyle>
          <a:effectLst>
            <a:outerShdw blurRad="95000" rotWithShape="0">
              <a:srgbClr val="000000">
                <a:alpha val="50000"/>
              </a:srgbClr>
            </a:outerShdw>
            <a:softEdge rad="12700"/>
          </a:effectLst>
        </a:effectStyle>
        <a:effectStyle>
          <a:effectLst>
            <a:outerShdw blurRad="95000" algn="tl" rotWithShape="0">
              <a:srgbClr val="000000">
                <a:alpha val="50000"/>
              </a:srgbClr>
            </a:outerShdw>
          </a:effectLst>
          <a:scene3d>
            <a:camera prst="orthographicFront"/>
            <a:lightRig rig="soft" dir="t">
              <a:rot lat="0" lon="0" rev="18000000"/>
            </a:lightRig>
          </a:scene3d>
          <a:sp3d prstMaterial="dkEdge">
            <a:bevelT w="73660" h="44450" prst="riblet"/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55000"/>
                <a:alpha val="20000"/>
              </a:schemeClr>
              <a:schemeClr val="phClr">
                <a:tint val="40000"/>
                <a:shade val="90000"/>
                <a:satMod val="60000"/>
                <a:alpha val="20000"/>
              </a:schemeClr>
            </a:duotone>
          </a:blip>
          <a:tile tx="0" ty="0" sx="58000" sy="38000" flip="none" algn="tl"/>
        </a:blipFill>
        <a:blipFill>
          <a:blip xmlns:r="http://schemas.openxmlformats.org/officeDocument/2006/relationships" r:embed="rId2">
            <a:duotone>
              <a:schemeClr val="phClr">
                <a:shade val="12000"/>
                <a:satMod val="240000"/>
              </a:schemeClr>
              <a:schemeClr val="phClr">
                <a:tint val="65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Paper</Template>
  <TotalTime>232</TotalTime>
  <Words>248</Words>
  <Application>Microsoft Office PowerPoint</Application>
  <PresentationFormat>On-screen Show (4:3)</PresentationFormat>
  <Paragraphs>107</Paragraphs>
  <Slides>22</Slides>
  <Notes>18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Paper</vt:lpstr>
      <vt:lpstr>PROJECT PRESENTATION</vt:lpstr>
      <vt:lpstr>OUTLINE</vt:lpstr>
      <vt:lpstr>ABSTRACT</vt:lpstr>
      <vt:lpstr>IMPLEMENTATION  MODULES</vt:lpstr>
      <vt:lpstr>                MODULE  SCREENSHOT</vt:lpstr>
      <vt:lpstr>MODULE  SCREENSHOT</vt:lpstr>
      <vt:lpstr>MODULE SCREENSHOT</vt:lpstr>
      <vt:lpstr>MODULE SCREENSHOT</vt:lpstr>
      <vt:lpstr>MODULE SCREENSHOT</vt:lpstr>
      <vt:lpstr>MODULE SCREENSHOT</vt:lpstr>
      <vt:lpstr>            MODULE  SCREENSHOT</vt:lpstr>
      <vt:lpstr>       MODULE  SCREENSHOT   </vt:lpstr>
      <vt:lpstr>         MODULE  SCREENSHOT</vt:lpstr>
      <vt:lpstr>MODULE SCREENSHOT</vt:lpstr>
      <vt:lpstr>MODULE SCREENSHOT</vt:lpstr>
      <vt:lpstr>DATABASE ER DIAGRAM</vt:lpstr>
      <vt:lpstr>TABLES</vt:lpstr>
      <vt:lpstr>Slide 18</vt:lpstr>
      <vt:lpstr>OPTIONAL CLASS DIAGRAM</vt:lpstr>
      <vt:lpstr>TESTING</vt:lpstr>
      <vt:lpstr>FUTURE   ENHANCEMENT</vt:lpstr>
      <vt:lpstr>Slide 22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PRESENTATION</dc:title>
  <dc:creator>hp</dc:creator>
  <cp:lastModifiedBy>hp</cp:lastModifiedBy>
  <cp:revision>26</cp:revision>
  <dcterms:modified xsi:type="dcterms:W3CDTF">2021-06-19T18:14:15Z</dcterms:modified>
</cp:coreProperties>
</file>